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56" r:id="rId2"/>
    <p:sldId id="283" r:id="rId3"/>
    <p:sldId id="288" r:id="rId4"/>
    <p:sldId id="289" r:id="rId5"/>
    <p:sldId id="285" r:id="rId6"/>
    <p:sldId id="291" r:id="rId7"/>
    <p:sldId id="286" r:id="rId8"/>
    <p:sldId id="292" r:id="rId9"/>
    <p:sldId id="287" r:id="rId10"/>
    <p:sldId id="290" r:id="rId11"/>
    <p:sldId id="298" r:id="rId12"/>
    <p:sldId id="299" r:id="rId13"/>
    <p:sldId id="295" r:id="rId14"/>
    <p:sldId id="293" r:id="rId15"/>
    <p:sldId id="296" r:id="rId16"/>
    <p:sldId id="297" r:id="rId17"/>
    <p:sldId id="271" r:id="rId18"/>
    <p:sldId id="279" r:id="rId19"/>
    <p:sldId id="281" r:id="rId20"/>
    <p:sldId id="280" r:id="rId21"/>
    <p:sldId id="257" r:id="rId22"/>
    <p:sldId id="275" r:id="rId23"/>
    <p:sldId id="276"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3"/>
            <p14:sldId id="288"/>
            <p14:sldId id="289"/>
            <p14:sldId id="285"/>
            <p14:sldId id="291"/>
            <p14:sldId id="286"/>
            <p14:sldId id="292"/>
            <p14:sldId id="287"/>
            <p14:sldId id="290"/>
            <p14:sldId id="298"/>
            <p14:sldId id="299"/>
            <p14:sldId id="295"/>
            <p14:sldId id="293"/>
            <p14:sldId id="296"/>
            <p14:sldId id="297"/>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14" autoAdjust="0"/>
  </p:normalViewPr>
  <p:slideViewPr>
    <p:cSldViewPr snapToGrid="0">
      <p:cViewPr varScale="1">
        <p:scale>
          <a:sx n="68" d="100"/>
          <a:sy n="68" d="100"/>
        </p:scale>
        <p:origin x="61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12/7/2018</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12/7/2018</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go.microsoft.com/fwlink/?LinkId=617172" TargetMode="External"/><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s://go.microsoft.com/fwlink/?linkid=854609" TargetMode="External"/><Relationship Id="rId4" Type="http://schemas.openxmlformats.org/officeDocument/2006/relationships/hyperlink" Target="http://go.microsoft.com/fwlink/?LinkId=62332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3870" y="2380382"/>
            <a:ext cx="10515600" cy="2387600"/>
          </a:xfrm>
        </p:spPr>
        <p:txBody>
          <a:bodyPr anchor="ctr" anchorCtr="0">
            <a:normAutofit/>
          </a:bodyPr>
          <a:lstStyle/>
          <a:p>
            <a:r>
              <a:rPr lang="en-US" sz="4800" b="1" dirty="0">
                <a:solidFill>
                  <a:schemeClr val="bg1"/>
                </a:solidFill>
                <a:latin typeface="Times New Roman" panose="02020603050405020304" pitchFamily="18" charset="0"/>
                <a:cs typeface="Times New Roman" panose="02020603050405020304" pitchFamily="18" charset="0"/>
              </a:rPr>
              <a:t>    AMBA BUS ARCHITECHTURE</a:t>
            </a:r>
            <a:br>
              <a:rPr lang="en-US" sz="4800" b="1" dirty="0">
                <a:solidFill>
                  <a:schemeClr val="bg1"/>
                </a:solidFill>
                <a:latin typeface="Times New Roman" panose="02020603050405020304" pitchFamily="18" charset="0"/>
                <a:cs typeface="Times New Roman" panose="02020603050405020304" pitchFamily="18" charset="0"/>
              </a:rPr>
            </a:br>
            <a:br>
              <a:rPr lang="en-US" sz="4800" dirty="0">
                <a:solidFill>
                  <a:schemeClr val="bg1"/>
                </a:solidFill>
              </a:rPr>
            </a:br>
            <a:endParaRPr lang="en-US" sz="4800" dirty="0">
              <a:solidFill>
                <a:schemeClr val="bg1"/>
              </a:solidFill>
            </a:endParaRPr>
          </a:p>
        </p:txBody>
      </p:sp>
      <p:sp>
        <p:nvSpPr>
          <p:cNvPr id="5" name="TextBox 4">
            <a:extLst>
              <a:ext uri="{FF2B5EF4-FFF2-40B4-BE49-F238E27FC236}">
                <a16:creationId xmlns:a16="http://schemas.microsoft.com/office/drawing/2014/main" id="{042BB904-C962-4D70-A3EB-3E7CB77B8E75}"/>
              </a:ext>
            </a:extLst>
          </p:cNvPr>
          <p:cNvSpPr txBox="1"/>
          <p:nvPr/>
        </p:nvSpPr>
        <p:spPr>
          <a:xfrm>
            <a:off x="8173038" y="4662647"/>
            <a:ext cx="3337089" cy="1384995"/>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PARITOSH SAHAY</a:t>
            </a:r>
          </a:p>
          <a:p>
            <a:r>
              <a:rPr lang="en-US" sz="2800" b="1" dirty="0">
                <a:solidFill>
                  <a:schemeClr val="bg1"/>
                </a:solidFill>
                <a:latin typeface="Times New Roman" panose="02020603050405020304" pitchFamily="18" charset="0"/>
                <a:cs typeface="Times New Roman" panose="02020603050405020304" pitchFamily="18" charset="0"/>
              </a:rPr>
              <a:t>V.V.KUSUMITHA</a:t>
            </a:r>
          </a:p>
          <a:p>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9875-89D8-43ED-A0F0-2481A86E6842}"/>
              </a:ext>
            </a:extLst>
          </p:cNvPr>
          <p:cNvSpPr>
            <a:spLocks noGrp="1"/>
          </p:cNvSpPr>
          <p:nvPr>
            <p:ph type="title"/>
          </p:nvPr>
        </p:nvSpPr>
        <p:spPr>
          <a:xfrm>
            <a:off x="521207" y="448056"/>
            <a:ext cx="10932360" cy="640080"/>
          </a:xfrm>
        </p:spPr>
        <p:txBody>
          <a:bodyPr>
            <a:normAutofit/>
          </a:bodyPr>
          <a:lstStyle/>
          <a:p>
            <a:r>
              <a:rPr lang="en-US" dirty="0"/>
              <a:t>          </a:t>
            </a:r>
            <a:r>
              <a:rPr lang="en-US" sz="2400" b="1" dirty="0">
                <a:latin typeface="Times New Roman" panose="02020603050405020304" pitchFamily="18" charset="0"/>
                <a:cs typeface="Times New Roman" panose="02020603050405020304" pitchFamily="18" charset="0"/>
              </a:rPr>
              <a:t>DATA TRANSFER THROUGH FIFO USING AXI PROTOCOL</a:t>
            </a:r>
          </a:p>
        </p:txBody>
      </p:sp>
      <p:pic>
        <p:nvPicPr>
          <p:cNvPr id="4" name="Content Placeholder 3">
            <a:extLst>
              <a:ext uri="{FF2B5EF4-FFF2-40B4-BE49-F238E27FC236}">
                <a16:creationId xmlns:a16="http://schemas.microsoft.com/office/drawing/2014/main" id="{2FA90454-699A-4F4F-A39C-7B4049B48B1F}"/>
              </a:ext>
            </a:extLst>
          </p:cNvPr>
          <p:cNvPicPr>
            <a:picLocks noGrp="1" noChangeAspect="1"/>
          </p:cNvPicPr>
          <p:nvPr>
            <p:ph sz="quarter" idx="10"/>
          </p:nvPr>
        </p:nvPicPr>
        <p:blipFill>
          <a:blip r:embed="rId2"/>
          <a:stretch>
            <a:fillRect/>
          </a:stretch>
        </p:blipFill>
        <p:spPr>
          <a:xfrm>
            <a:off x="1452939" y="1354604"/>
            <a:ext cx="8660811" cy="3622748"/>
          </a:xfrm>
          <a:prstGeom prst="rect">
            <a:avLst/>
          </a:prstGeom>
        </p:spPr>
      </p:pic>
      <p:sp>
        <p:nvSpPr>
          <p:cNvPr id="5" name="TextBox 4">
            <a:extLst>
              <a:ext uri="{FF2B5EF4-FFF2-40B4-BE49-F238E27FC236}">
                <a16:creationId xmlns:a16="http://schemas.microsoft.com/office/drawing/2014/main" id="{4F516DFD-18AD-43D1-AF88-16D9BA9AABC0}"/>
              </a:ext>
            </a:extLst>
          </p:cNvPr>
          <p:cNvSpPr txBox="1"/>
          <p:nvPr/>
        </p:nvSpPr>
        <p:spPr>
          <a:xfrm>
            <a:off x="5024488" y="3063711"/>
            <a:ext cx="15177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FIFO</a:t>
            </a:r>
          </a:p>
        </p:txBody>
      </p:sp>
      <p:sp>
        <p:nvSpPr>
          <p:cNvPr id="6" name="TextBox 5">
            <a:extLst>
              <a:ext uri="{FF2B5EF4-FFF2-40B4-BE49-F238E27FC236}">
                <a16:creationId xmlns:a16="http://schemas.microsoft.com/office/drawing/2014/main" id="{62276D1D-49CB-4357-8150-8FED394FB676}"/>
              </a:ext>
            </a:extLst>
          </p:cNvPr>
          <p:cNvSpPr txBox="1"/>
          <p:nvPr/>
        </p:nvSpPr>
        <p:spPr>
          <a:xfrm flipH="1">
            <a:off x="1970202" y="3063711"/>
            <a:ext cx="138190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MASTER</a:t>
            </a:r>
          </a:p>
        </p:txBody>
      </p:sp>
      <p:sp>
        <p:nvSpPr>
          <p:cNvPr id="7" name="TextBox 6">
            <a:extLst>
              <a:ext uri="{FF2B5EF4-FFF2-40B4-BE49-F238E27FC236}">
                <a16:creationId xmlns:a16="http://schemas.microsoft.com/office/drawing/2014/main" id="{E03B1624-28B0-47D8-8D50-8BA418311CF1}"/>
              </a:ext>
            </a:extLst>
          </p:cNvPr>
          <p:cNvSpPr txBox="1"/>
          <p:nvPr/>
        </p:nvSpPr>
        <p:spPr>
          <a:xfrm>
            <a:off x="8035474" y="3094489"/>
            <a:ext cx="138190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SLAVE</a:t>
            </a:r>
          </a:p>
        </p:txBody>
      </p:sp>
      <p:sp>
        <p:nvSpPr>
          <p:cNvPr id="8" name="TextBox 7">
            <a:extLst>
              <a:ext uri="{FF2B5EF4-FFF2-40B4-BE49-F238E27FC236}">
                <a16:creationId xmlns:a16="http://schemas.microsoft.com/office/drawing/2014/main" id="{2947101B-7718-429A-8365-2DDD231B3D94}"/>
              </a:ext>
            </a:extLst>
          </p:cNvPr>
          <p:cNvSpPr txBox="1"/>
          <p:nvPr/>
        </p:nvSpPr>
        <p:spPr>
          <a:xfrm flipH="1">
            <a:off x="1035533" y="5172928"/>
            <a:ext cx="928823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Performing Data communication from master &amp; slave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Write to slave &amp; Read from slave   </a:t>
            </a:r>
          </a:p>
        </p:txBody>
      </p:sp>
    </p:spTree>
    <p:extLst>
      <p:ext uri="{BB962C8B-B14F-4D97-AF65-F5344CB8AC3E}">
        <p14:creationId xmlns:p14="http://schemas.microsoft.com/office/powerpoint/2010/main" val="388816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FE97-2541-4624-ACC9-1CAD0F876C07}"/>
              </a:ext>
            </a:extLst>
          </p:cNvPr>
          <p:cNvSpPr>
            <a:spLocks noGrp="1"/>
          </p:cNvSpPr>
          <p:nvPr>
            <p:ph type="title"/>
          </p:nvPr>
        </p:nvSpPr>
        <p:spPr/>
        <p:txBody>
          <a:bodyPr/>
          <a:lstStyle/>
          <a:p>
            <a:r>
              <a:rPr lang="en-IN" dirty="0"/>
              <a:t>Waveforms for write channel</a:t>
            </a:r>
          </a:p>
        </p:txBody>
      </p:sp>
      <p:pic>
        <p:nvPicPr>
          <p:cNvPr id="4" name="Picture 3">
            <a:extLst>
              <a:ext uri="{FF2B5EF4-FFF2-40B4-BE49-F238E27FC236}">
                <a16:creationId xmlns:a16="http://schemas.microsoft.com/office/drawing/2014/main" id="{3286291A-A682-4B5C-8684-D333CF1633DC}"/>
              </a:ext>
            </a:extLst>
          </p:cNvPr>
          <p:cNvPicPr>
            <a:picLocks noChangeAspect="1"/>
          </p:cNvPicPr>
          <p:nvPr/>
        </p:nvPicPr>
        <p:blipFill>
          <a:blip r:embed="rId2"/>
          <a:stretch>
            <a:fillRect/>
          </a:stretch>
        </p:blipFill>
        <p:spPr>
          <a:xfrm>
            <a:off x="233154" y="1253987"/>
            <a:ext cx="11309489" cy="5616450"/>
          </a:xfrm>
          <a:prstGeom prst="rect">
            <a:avLst/>
          </a:prstGeom>
        </p:spPr>
      </p:pic>
    </p:spTree>
    <p:extLst>
      <p:ext uri="{BB962C8B-B14F-4D97-AF65-F5344CB8AC3E}">
        <p14:creationId xmlns:p14="http://schemas.microsoft.com/office/powerpoint/2010/main" val="24839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B3C4-3D1D-4BE9-AC87-C7A3CA0131C7}"/>
              </a:ext>
            </a:extLst>
          </p:cNvPr>
          <p:cNvSpPr>
            <a:spLocks noGrp="1"/>
          </p:cNvSpPr>
          <p:nvPr>
            <p:ph type="title"/>
          </p:nvPr>
        </p:nvSpPr>
        <p:spPr/>
        <p:txBody>
          <a:bodyPr/>
          <a:lstStyle/>
          <a:p>
            <a:r>
              <a:rPr lang="en-IN" dirty="0"/>
              <a:t>Written data</a:t>
            </a:r>
          </a:p>
        </p:txBody>
      </p:sp>
      <p:pic>
        <p:nvPicPr>
          <p:cNvPr id="4" name="Picture 3">
            <a:extLst>
              <a:ext uri="{FF2B5EF4-FFF2-40B4-BE49-F238E27FC236}">
                <a16:creationId xmlns:a16="http://schemas.microsoft.com/office/drawing/2014/main" id="{2CA899CF-6344-4609-ABF7-ABE31EA9669A}"/>
              </a:ext>
            </a:extLst>
          </p:cNvPr>
          <p:cNvPicPr>
            <a:picLocks noChangeAspect="1"/>
          </p:cNvPicPr>
          <p:nvPr/>
        </p:nvPicPr>
        <p:blipFill>
          <a:blip r:embed="rId2"/>
          <a:stretch>
            <a:fillRect/>
          </a:stretch>
        </p:blipFill>
        <p:spPr>
          <a:xfrm>
            <a:off x="0" y="1371711"/>
            <a:ext cx="12192000" cy="4114577"/>
          </a:xfrm>
          <a:prstGeom prst="rect">
            <a:avLst/>
          </a:prstGeom>
        </p:spPr>
      </p:pic>
    </p:spTree>
    <p:extLst>
      <p:ext uri="{BB962C8B-B14F-4D97-AF65-F5344CB8AC3E}">
        <p14:creationId xmlns:p14="http://schemas.microsoft.com/office/powerpoint/2010/main" val="63205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C2BA3F-3B41-4811-9D67-970834BA5F9B}"/>
              </a:ext>
            </a:extLst>
          </p:cNvPr>
          <p:cNvPicPr>
            <a:picLocks noGrp="1" noChangeAspect="1"/>
          </p:cNvPicPr>
          <p:nvPr>
            <p:ph sz="quarter" idx="10"/>
          </p:nvPr>
        </p:nvPicPr>
        <p:blipFill>
          <a:blip r:embed="rId2"/>
          <a:stretch>
            <a:fillRect/>
          </a:stretch>
        </p:blipFill>
        <p:spPr>
          <a:xfrm>
            <a:off x="0" y="1"/>
            <a:ext cx="12192000" cy="2862485"/>
          </a:xfrm>
          <a:prstGeom prst="rect">
            <a:avLst/>
          </a:prstGeom>
        </p:spPr>
      </p:pic>
      <p:pic>
        <p:nvPicPr>
          <p:cNvPr id="5" name="Picture 4">
            <a:extLst>
              <a:ext uri="{FF2B5EF4-FFF2-40B4-BE49-F238E27FC236}">
                <a16:creationId xmlns:a16="http://schemas.microsoft.com/office/drawing/2014/main" id="{2E806827-FFFB-40AD-9A5E-60D9784F9E30}"/>
              </a:ext>
            </a:extLst>
          </p:cNvPr>
          <p:cNvPicPr>
            <a:picLocks noChangeAspect="1"/>
          </p:cNvPicPr>
          <p:nvPr/>
        </p:nvPicPr>
        <p:blipFill>
          <a:blip r:embed="rId3"/>
          <a:stretch>
            <a:fillRect/>
          </a:stretch>
        </p:blipFill>
        <p:spPr>
          <a:xfrm>
            <a:off x="0" y="4157221"/>
            <a:ext cx="12192000" cy="2787070"/>
          </a:xfrm>
          <a:prstGeom prst="rect">
            <a:avLst/>
          </a:prstGeom>
        </p:spPr>
      </p:pic>
      <p:sp>
        <p:nvSpPr>
          <p:cNvPr id="6" name="TextBox 5">
            <a:extLst>
              <a:ext uri="{FF2B5EF4-FFF2-40B4-BE49-F238E27FC236}">
                <a16:creationId xmlns:a16="http://schemas.microsoft.com/office/drawing/2014/main" id="{FEFFF56A-0AFA-4DC7-82F6-49330670C85B}"/>
              </a:ext>
            </a:extLst>
          </p:cNvPr>
          <p:cNvSpPr txBox="1"/>
          <p:nvPr/>
        </p:nvSpPr>
        <p:spPr>
          <a:xfrm>
            <a:off x="3073138" y="3330142"/>
            <a:ext cx="760743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 : Simulation waveforms for Read </a:t>
            </a:r>
            <a:endParaRPr lang="en-US" dirty="0"/>
          </a:p>
        </p:txBody>
      </p:sp>
    </p:spTree>
    <p:extLst>
      <p:ext uri="{BB962C8B-B14F-4D97-AF65-F5344CB8AC3E}">
        <p14:creationId xmlns:p14="http://schemas.microsoft.com/office/powerpoint/2010/main" val="76864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6DE6D-D793-42D7-8EC3-B7DCF08A8079}"/>
              </a:ext>
            </a:extLst>
          </p:cNvPr>
          <p:cNvPicPr>
            <a:picLocks noChangeAspect="1"/>
          </p:cNvPicPr>
          <p:nvPr/>
        </p:nvPicPr>
        <p:blipFill>
          <a:blip r:embed="rId2"/>
          <a:stretch>
            <a:fillRect/>
          </a:stretch>
        </p:blipFill>
        <p:spPr>
          <a:xfrm>
            <a:off x="24094" y="0"/>
            <a:ext cx="12167906" cy="6858000"/>
          </a:xfrm>
          <a:prstGeom prst="rect">
            <a:avLst/>
          </a:prstGeom>
        </p:spPr>
      </p:pic>
    </p:spTree>
    <p:extLst>
      <p:ext uri="{BB962C8B-B14F-4D97-AF65-F5344CB8AC3E}">
        <p14:creationId xmlns:p14="http://schemas.microsoft.com/office/powerpoint/2010/main" val="146905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F235-73C1-4DC1-A0EF-562D2A8FFB5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Variants of AXI Protocol</a:t>
            </a:r>
          </a:p>
        </p:txBody>
      </p:sp>
      <p:sp>
        <p:nvSpPr>
          <p:cNvPr id="3" name="Content Placeholder 2">
            <a:extLst>
              <a:ext uri="{FF2B5EF4-FFF2-40B4-BE49-F238E27FC236}">
                <a16:creationId xmlns:a16="http://schemas.microsoft.com/office/drawing/2014/main" id="{8C408B35-B93B-48D5-A8C7-A5C3639649D0}"/>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STREAM</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Memory mapped</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Lite</a:t>
            </a:r>
          </a:p>
        </p:txBody>
      </p:sp>
    </p:spTree>
    <p:extLst>
      <p:ext uri="{BB962C8B-B14F-4D97-AF65-F5344CB8AC3E}">
        <p14:creationId xmlns:p14="http://schemas.microsoft.com/office/powerpoint/2010/main" val="290865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B100AA-BE67-46AC-BD60-A5B0DEE7865C}"/>
              </a:ext>
            </a:extLst>
          </p:cNvPr>
          <p:cNvSpPr>
            <a:spLocks noGrp="1"/>
          </p:cNvSpPr>
          <p:nvPr>
            <p:ph sz="quarter" idx="10"/>
          </p:nvPr>
        </p:nvSpPr>
        <p:spPr>
          <a:xfrm>
            <a:off x="3820023" y="3066445"/>
            <a:ext cx="4416552" cy="3977640"/>
          </a:xfrm>
        </p:spPr>
        <p:txBody>
          <a:bodyPr>
            <a:normAutofit/>
          </a:bodyPr>
          <a:lstStyle/>
          <a:p>
            <a:r>
              <a:rPr lang="en-US" sz="2800" b="1"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263552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385113"/>
            <a:ext cx="8525933" cy="4577621"/>
          </a:xfrm>
          <a:prstGeom prst="rect">
            <a:avLst/>
          </a:prstGeom>
        </p:spPr>
      </p:pic>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5418759" y="1540565"/>
            <a:ext cx="6110288" cy="3438525"/>
          </a:xfrm>
        </p:spPr>
      </p:pic>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2DF6-A7A8-449A-8563-493998AFC791}"/>
              </a:ext>
            </a:extLst>
          </p:cNvPr>
          <p:cNvSpPr>
            <a:spLocks noGrp="1"/>
          </p:cNvSpPr>
          <p:nvPr>
            <p:ph type="title"/>
          </p:nvPr>
        </p:nvSpPr>
        <p:spPr>
          <a:xfrm>
            <a:off x="521207" y="448056"/>
            <a:ext cx="8170306" cy="640080"/>
          </a:xfrm>
        </p:spPr>
        <p:txBody>
          <a:bodyPr>
            <a:normAutofit/>
          </a:bodyPr>
          <a:lstStyle/>
          <a:p>
            <a:r>
              <a:rPr lang="en-US" b="1" dirty="0">
                <a:latin typeface="Times New Roman" panose="02020603050405020304" pitchFamily="18" charset="0"/>
                <a:cs typeface="Times New Roman" panose="02020603050405020304" pitchFamily="18" charset="0"/>
              </a:rPr>
              <a:t>                                     Typical AMBA System</a:t>
            </a:r>
          </a:p>
        </p:txBody>
      </p:sp>
      <p:pic>
        <p:nvPicPr>
          <p:cNvPr id="4" name="Content Placeholder 3">
            <a:extLst>
              <a:ext uri="{FF2B5EF4-FFF2-40B4-BE49-F238E27FC236}">
                <a16:creationId xmlns:a16="http://schemas.microsoft.com/office/drawing/2014/main" id="{E46ABABC-E14A-405D-8441-E4CBCDCAAD37}"/>
              </a:ext>
            </a:extLst>
          </p:cNvPr>
          <p:cNvPicPr>
            <a:picLocks noGrp="1" noChangeAspect="1"/>
          </p:cNvPicPr>
          <p:nvPr>
            <p:ph sz="quarter" idx="10"/>
          </p:nvPr>
        </p:nvPicPr>
        <p:blipFill>
          <a:blip r:embed="rId2"/>
          <a:stretch>
            <a:fillRect/>
          </a:stretch>
        </p:blipFill>
        <p:spPr>
          <a:xfrm>
            <a:off x="737712" y="1583704"/>
            <a:ext cx="10348209" cy="4627384"/>
          </a:xfrm>
          <a:prstGeom prst="rect">
            <a:avLst/>
          </a:prstGeom>
        </p:spPr>
      </p:pic>
    </p:spTree>
    <p:extLst>
      <p:ext uri="{BB962C8B-B14F-4D97-AF65-F5344CB8AC3E}">
        <p14:creationId xmlns:p14="http://schemas.microsoft.com/office/powerpoint/2010/main" val="3763905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short-key </a:t>
            </a:r>
            <a:r>
              <a:rPr lang="en-US" dirty="0">
                <a:solidFill>
                  <a:srgbClr val="D24726"/>
                </a:solidFill>
                <a:latin typeface="Segoe UI" panose="020B0502040204020203" pitchFamily="34" charset="0"/>
                <a:cs typeface="Segoe UI" panose="020B0502040204020203" pitchFamily="34" charset="0"/>
              </a:rPr>
              <a:t>Alt-YU</a:t>
            </a:r>
            <a:r>
              <a:rPr lang="en-US" dirty="0">
                <a:solidFill>
                  <a:prstClr val="black">
                    <a:lumMod val="75000"/>
                    <a:lumOff val="25000"/>
                  </a:prstClr>
                </a:solidFill>
                <a:latin typeface="Segoe UI" panose="020B0502040204020203" pitchFamily="34" charset="0"/>
                <a:cs typeface="Segoe UI" panose="020B0502040204020203" pitchFamily="34" charset="0"/>
              </a:rPr>
              <a:t>, 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 xmlns:ma14="http://schemas.microsoft.com/office/mac/drawingml/2011/main"/>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24" name="Picture 23" descr="Curved arrow"/>
          <p:cNvPicPr/>
          <p:nvPr/>
        </p:nvPicPr>
        <p:blipFill>
          <a:blip r:embed="rId2"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3"/>
          <a:stretch>
            <a:fillRect/>
          </a:stretch>
        </p:blipFill>
        <p:spPr>
          <a:xfrm>
            <a:off x="7912741" y="1646170"/>
            <a:ext cx="2775459" cy="4531804"/>
          </a:xfrm>
          <a:prstGeom prst="rect">
            <a:avLst/>
          </a:prstGeom>
        </p:spPr>
      </p:pic>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5" name="Picture 4" descr="Tell Me box"/>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pic>
        <p:nvPicPr>
          <p:cNvPr id="7" name="Picture 6" descr="Animation tab showing zoom op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5" tooltip="Give feedback about this tour"/>
              </a:rPr>
              <a:t>Give feedback about this tour</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11" name="Picture 10" descr="Tell Me box suggesti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IN" sz="1400" dirty="0">
                <a:latin typeface="Segoe UI Light" panose="020B0502040204020203" pitchFamily="34" charset="0"/>
                <a:cs typeface="Segoe UI Light" panose="020B0502040204020203" pitchFamily="34" charset="0"/>
              </a:rPr>
              <a:t>SELECT THE ARROW WHEN IN SLIDE SHOW MODE</a:t>
            </a:r>
            <a:endParaRPr lang="en-US" sz="14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3" tooltip="Select here to visit the PowerPoint team blo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pic>
        <p:nvPicPr>
          <p:cNvPr id="12" name="Picture 11" descr="Arrow pointing right with a hyperlink to give feedback about this tour. Select the image to give feedback about this tour">
            <a:hlinkClick r:id="rId5" tooltip="Select here to give feedback about this tour."/>
            <a:extLst>
              <a:ext uri="{FF2B5EF4-FFF2-40B4-BE49-F238E27FC236}">
                <a16:creationId xmlns:a16="http://schemas.microsoft.com/office/drawing/2014/main" id="{BA92070A-4E3D-4794-84A9-83B8DDF3A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944145"/>
            <a:ext cx="661940" cy="661940"/>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D9A5-DA08-4349-9DF4-7C24DBDB68D2}"/>
              </a:ext>
            </a:extLst>
          </p:cNvPr>
          <p:cNvSpPr>
            <a:spLocks noGrp="1"/>
          </p:cNvSpPr>
          <p:nvPr>
            <p:ph type="title"/>
          </p:nvPr>
        </p:nvSpPr>
        <p:spPr>
          <a:xfrm>
            <a:off x="521207" y="448056"/>
            <a:ext cx="9009292" cy="640080"/>
          </a:xfrm>
        </p:spPr>
        <p:txBody>
          <a:bodyPr/>
          <a:lstStyle/>
          <a:p>
            <a:r>
              <a:rPr lang="en-US" b="1" dirty="0">
                <a:latin typeface="Times New Roman" panose="02020603050405020304" pitchFamily="18" charset="0"/>
                <a:cs typeface="Times New Roman" panose="02020603050405020304" pitchFamily="18" charset="0"/>
              </a:rPr>
              <a:t>                                     AXI PROTOCOL</a:t>
            </a:r>
          </a:p>
        </p:txBody>
      </p:sp>
      <p:sp>
        <p:nvSpPr>
          <p:cNvPr id="3" name="Content Placeholder 2">
            <a:extLst>
              <a:ext uri="{FF2B5EF4-FFF2-40B4-BE49-F238E27FC236}">
                <a16:creationId xmlns:a16="http://schemas.microsoft.com/office/drawing/2014/main" id="{7D24E880-79D4-4B26-9E9F-DE76DDE85D33}"/>
              </a:ext>
            </a:extLst>
          </p:cNvPr>
          <p:cNvSpPr>
            <a:spLocks noGrp="1"/>
          </p:cNvSpPr>
          <p:nvPr>
            <p:ph sz="quarter" idx="10"/>
          </p:nvPr>
        </p:nvSpPr>
        <p:spPr>
          <a:xfrm>
            <a:off x="539495" y="1473314"/>
            <a:ext cx="11338277" cy="5257424"/>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AXI Protocol supports high-performance, high-frequency system designs for communication between master and slave components.</a:t>
            </a:r>
          </a:p>
          <a:p>
            <a:r>
              <a:rPr lang="en-US" sz="2400" b="1" dirty="0">
                <a:latin typeface="Times New Roman" panose="02020603050405020304" pitchFamily="18" charset="0"/>
                <a:cs typeface="Times New Roman" panose="02020603050405020304" pitchFamily="18" charset="0"/>
              </a:rPr>
              <a:t>AXI protocol supports: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Bandwidth &amp; low latency designs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Frequency designs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Backward compatible with APB &amp; AHB protocols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Burst-based transfer</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64718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7EB4-ACFE-46B5-91E4-EB1F90124A4A}"/>
              </a:ext>
            </a:extLst>
          </p:cNvPr>
          <p:cNvSpPr>
            <a:spLocks noGrp="1"/>
          </p:cNvSpPr>
          <p:nvPr>
            <p:ph type="title"/>
          </p:nvPr>
        </p:nvSpPr>
        <p:spPr>
          <a:xfrm>
            <a:off x="521207" y="448056"/>
            <a:ext cx="9688022" cy="640080"/>
          </a:xfrm>
        </p:spPr>
        <p:txBody>
          <a:bodyPr/>
          <a:lstStyle/>
          <a:p>
            <a:r>
              <a:rPr lang="en-US" b="1" dirty="0">
                <a:latin typeface="Times New Roman" panose="02020603050405020304" pitchFamily="18" charset="0"/>
                <a:cs typeface="Times New Roman" panose="02020603050405020304" pitchFamily="18" charset="0"/>
              </a:rPr>
              <a:t>                              AXI ARCHITECHTURE</a:t>
            </a:r>
          </a:p>
        </p:txBody>
      </p:sp>
      <p:sp>
        <p:nvSpPr>
          <p:cNvPr id="3" name="Content Placeholder 2">
            <a:extLst>
              <a:ext uri="{FF2B5EF4-FFF2-40B4-BE49-F238E27FC236}">
                <a16:creationId xmlns:a16="http://schemas.microsoft.com/office/drawing/2014/main" id="{BCA06AE8-DD3A-4085-B92C-AAD87210434C}"/>
              </a:ext>
            </a:extLst>
          </p:cNvPr>
          <p:cNvSpPr>
            <a:spLocks noGrp="1"/>
          </p:cNvSpPr>
          <p:nvPr>
            <p:ph sz="quarter" idx="10"/>
          </p:nvPr>
        </p:nvSpPr>
        <p:spPr>
          <a:xfrm>
            <a:off x="539495" y="1435608"/>
            <a:ext cx="9151259" cy="4974336"/>
          </a:xfrm>
        </p:spPr>
        <p:txBody>
          <a:bodyPr>
            <a:normAutofit/>
          </a:bodyPr>
          <a:lstStyle/>
          <a:p>
            <a:r>
              <a:rPr lang="en-US" sz="2400" dirty="0">
                <a:latin typeface="Times New Roman" panose="02020603050405020304" pitchFamily="18" charset="0"/>
                <a:cs typeface="Times New Roman" panose="02020603050405020304" pitchFamily="18" charset="0"/>
              </a:rPr>
              <a:t>AXI protocol defines </a:t>
            </a:r>
            <a:r>
              <a:rPr lang="en-US" sz="2400" b="1"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independent transaction channels: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Address (</a:t>
            </a:r>
            <a:r>
              <a:rPr lang="en-US" sz="2400" b="1" dirty="0">
                <a:latin typeface="Times New Roman" panose="02020603050405020304" pitchFamily="18" charset="0"/>
                <a:cs typeface="Times New Roman" panose="02020603050405020304" pitchFamily="18" charset="0"/>
              </a:rPr>
              <a:t>AW</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Data (</a:t>
            </a:r>
            <a:r>
              <a:rPr lang="en-US" sz="2400" b="1" dirty="0">
                <a:latin typeface="Times New Roman" panose="02020603050405020304" pitchFamily="18" charset="0"/>
                <a:cs typeface="Times New Roman" panose="02020603050405020304" pitchFamily="18" charset="0"/>
              </a:rPr>
              <a:t>W</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Response (</a:t>
            </a: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Read Address (</a:t>
            </a:r>
            <a:r>
              <a:rPr lang="en-US" sz="2400" b="1" dirty="0">
                <a:latin typeface="Times New Roman" panose="02020603050405020304" pitchFamily="18" charset="0"/>
                <a:cs typeface="Times New Roman" panose="02020603050405020304" pitchFamily="18" charset="0"/>
              </a:rPr>
              <a:t>AR</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Read Data (</a:t>
            </a:r>
            <a:r>
              <a:rPr lang="en-US" sz="2400" b="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2766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A769-9BED-4EDA-AACF-913282814BCC}"/>
              </a:ext>
            </a:extLst>
          </p:cNvPr>
          <p:cNvSpPr>
            <a:spLocks noGrp="1"/>
          </p:cNvSpPr>
          <p:nvPr>
            <p:ph type="title"/>
          </p:nvPr>
        </p:nvSpPr>
        <p:spPr>
          <a:xfrm>
            <a:off x="521207" y="448056"/>
            <a:ext cx="7962917" cy="640080"/>
          </a:xfrm>
        </p:spPr>
        <p:txBody>
          <a:bodyPr>
            <a:normAutofit/>
          </a:bodyPr>
          <a:lstStyle/>
          <a:p>
            <a:r>
              <a:rPr lang="en-US" b="1" dirty="0">
                <a:latin typeface="Times New Roman" panose="02020603050405020304" pitchFamily="18" charset="0"/>
                <a:cs typeface="Times New Roman" panose="02020603050405020304" pitchFamily="18" charset="0"/>
              </a:rPr>
              <a:t>                                       WRITE OPERATION</a:t>
            </a:r>
          </a:p>
        </p:txBody>
      </p:sp>
      <p:pic>
        <p:nvPicPr>
          <p:cNvPr id="4" name="Content Placeholder 3">
            <a:extLst>
              <a:ext uri="{FF2B5EF4-FFF2-40B4-BE49-F238E27FC236}">
                <a16:creationId xmlns:a16="http://schemas.microsoft.com/office/drawing/2014/main" id="{509B715D-2C69-4DF9-9177-B90C318296C2}"/>
              </a:ext>
            </a:extLst>
          </p:cNvPr>
          <p:cNvPicPr>
            <a:picLocks noGrp="1" noChangeAspect="1"/>
          </p:cNvPicPr>
          <p:nvPr>
            <p:ph sz="quarter" idx="10"/>
          </p:nvPr>
        </p:nvPicPr>
        <p:blipFill>
          <a:blip r:embed="rId2"/>
          <a:stretch>
            <a:fillRect/>
          </a:stretch>
        </p:blipFill>
        <p:spPr>
          <a:xfrm>
            <a:off x="1529565" y="1263192"/>
            <a:ext cx="8312019" cy="4930219"/>
          </a:xfrm>
          <a:prstGeom prst="rect">
            <a:avLst/>
          </a:prstGeom>
        </p:spPr>
      </p:pic>
      <p:sp>
        <p:nvSpPr>
          <p:cNvPr id="8" name="TextBox 7">
            <a:extLst>
              <a:ext uri="{FF2B5EF4-FFF2-40B4-BE49-F238E27FC236}">
                <a16:creationId xmlns:a16="http://schemas.microsoft.com/office/drawing/2014/main" id="{4798BB76-A42B-4E33-8BE2-D6F5B63F478A}"/>
              </a:ext>
            </a:extLst>
          </p:cNvPr>
          <p:cNvSpPr txBox="1"/>
          <p:nvPr/>
        </p:nvSpPr>
        <p:spPr>
          <a:xfrm>
            <a:off x="2771480" y="6193410"/>
            <a:ext cx="607086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Channel </a:t>
            </a:r>
            <a:r>
              <a:rPr lang="en-US" sz="2400" b="1" dirty="0" err="1">
                <a:latin typeface="Times New Roman" panose="02020603050405020304" pitchFamily="18" charset="0"/>
                <a:cs typeface="Times New Roman" panose="02020603050405020304" pitchFamily="18" charset="0"/>
              </a:rPr>
              <a:t>Architechture</a:t>
            </a:r>
            <a:r>
              <a:rPr lang="en-US" sz="2400" b="1" dirty="0">
                <a:latin typeface="Times New Roman" panose="02020603050405020304" pitchFamily="18" charset="0"/>
                <a:cs typeface="Times New Roman" panose="02020603050405020304" pitchFamily="18" charset="0"/>
              </a:rPr>
              <a:t> of Writes</a:t>
            </a:r>
            <a:endParaRPr lang="en-US" sz="2400" dirty="0"/>
          </a:p>
        </p:txBody>
      </p:sp>
    </p:spTree>
    <p:extLst>
      <p:ext uri="{BB962C8B-B14F-4D97-AF65-F5344CB8AC3E}">
        <p14:creationId xmlns:p14="http://schemas.microsoft.com/office/powerpoint/2010/main" val="153577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8847-8EAA-4AA7-A3CA-E14201B1E61E}"/>
              </a:ext>
            </a:extLst>
          </p:cNvPr>
          <p:cNvSpPr>
            <a:spLocks noGrp="1"/>
          </p:cNvSpPr>
          <p:nvPr>
            <p:ph type="title"/>
          </p:nvPr>
        </p:nvSpPr>
        <p:spPr>
          <a:xfrm>
            <a:off x="521207" y="448056"/>
            <a:ext cx="10281911" cy="640080"/>
          </a:xfrm>
        </p:spPr>
        <p:txBody>
          <a:bodyPr/>
          <a:lstStyle/>
          <a:p>
            <a:r>
              <a:rPr lang="en-US" b="1" dirty="0">
                <a:latin typeface="Times New Roman" panose="02020603050405020304" pitchFamily="18" charset="0"/>
                <a:cs typeface="Times New Roman" panose="02020603050405020304" pitchFamily="18" charset="0"/>
              </a:rPr>
              <a:t>                                     SIGNAL DESCRIPTIONS</a:t>
            </a:r>
          </a:p>
        </p:txBody>
      </p:sp>
      <p:graphicFrame>
        <p:nvGraphicFramePr>
          <p:cNvPr id="11" name="Content Placeholder 10">
            <a:extLst>
              <a:ext uri="{FF2B5EF4-FFF2-40B4-BE49-F238E27FC236}">
                <a16:creationId xmlns:a16="http://schemas.microsoft.com/office/drawing/2014/main" id="{C07342F4-5C69-4B80-9A61-5F09CEDF7202}"/>
              </a:ext>
            </a:extLst>
          </p:cNvPr>
          <p:cNvGraphicFramePr>
            <a:graphicFrameLocks noGrp="1"/>
          </p:cNvGraphicFramePr>
          <p:nvPr>
            <p:ph sz="quarter" idx="10"/>
            <p:extLst>
              <p:ext uri="{D42A27DB-BD31-4B8C-83A1-F6EECF244321}">
                <p14:modId xmlns:p14="http://schemas.microsoft.com/office/powerpoint/2010/main" val="2838046233"/>
              </p:ext>
            </p:extLst>
          </p:nvPr>
        </p:nvGraphicFramePr>
        <p:xfrm>
          <a:off x="2802058" y="1423446"/>
          <a:ext cx="6888696" cy="4990199"/>
        </p:xfrm>
        <a:graphic>
          <a:graphicData uri="http://schemas.openxmlformats.org/drawingml/2006/table">
            <a:tbl>
              <a:tblPr firstRow="1" bandRow="1">
                <a:tableStyleId>{5C22544A-7EE6-4342-B048-85BDC9FD1C3A}</a:tableStyleId>
              </a:tblPr>
              <a:tblGrid>
                <a:gridCol w="2296232">
                  <a:extLst>
                    <a:ext uri="{9D8B030D-6E8A-4147-A177-3AD203B41FA5}">
                      <a16:colId xmlns:a16="http://schemas.microsoft.com/office/drawing/2014/main" val="1851104370"/>
                    </a:ext>
                  </a:extLst>
                </a:gridCol>
                <a:gridCol w="2296232">
                  <a:extLst>
                    <a:ext uri="{9D8B030D-6E8A-4147-A177-3AD203B41FA5}">
                      <a16:colId xmlns:a16="http://schemas.microsoft.com/office/drawing/2014/main" val="3336577084"/>
                    </a:ext>
                  </a:extLst>
                </a:gridCol>
                <a:gridCol w="2296232">
                  <a:extLst>
                    <a:ext uri="{9D8B030D-6E8A-4147-A177-3AD203B41FA5}">
                      <a16:colId xmlns:a16="http://schemas.microsoft.com/office/drawing/2014/main" val="1467430286"/>
                    </a:ext>
                  </a:extLst>
                </a:gridCol>
              </a:tblGrid>
              <a:tr h="697336">
                <a:tc>
                  <a:txBody>
                    <a:bodyPr/>
                    <a:lstStyle/>
                    <a:p>
                      <a:r>
                        <a:rPr lang="en-US" sz="2000" dirty="0"/>
                        <a:t>WRITE ADDRESS</a:t>
                      </a:r>
                    </a:p>
                  </a:txBody>
                  <a:tcPr/>
                </a:tc>
                <a:tc>
                  <a:txBody>
                    <a:bodyPr/>
                    <a:lstStyle/>
                    <a:p>
                      <a:r>
                        <a:rPr lang="en-US" sz="2000" dirty="0"/>
                        <a:t>WRITE DATA</a:t>
                      </a:r>
                    </a:p>
                  </a:txBody>
                  <a:tcPr/>
                </a:tc>
                <a:tc>
                  <a:txBody>
                    <a:bodyPr/>
                    <a:lstStyle/>
                    <a:p>
                      <a:r>
                        <a:rPr lang="en-US" sz="2000" dirty="0"/>
                        <a:t>WRITE RESPONSE</a:t>
                      </a:r>
                    </a:p>
                  </a:txBody>
                  <a:tcPr/>
                </a:tc>
                <a:extLst>
                  <a:ext uri="{0D108BD9-81ED-4DB2-BD59-A6C34878D82A}">
                    <a16:rowId xmlns:a16="http://schemas.microsoft.com/office/drawing/2014/main" val="1394217916"/>
                  </a:ext>
                </a:extLst>
              </a:tr>
              <a:tr h="612737">
                <a:tc>
                  <a:txBody>
                    <a:bodyPr/>
                    <a:lstStyle/>
                    <a:p>
                      <a:r>
                        <a:rPr lang="en-US" dirty="0"/>
                        <a:t>AWID</a:t>
                      </a:r>
                    </a:p>
                  </a:txBody>
                  <a:tcPr/>
                </a:tc>
                <a:tc>
                  <a:txBody>
                    <a:bodyPr/>
                    <a:lstStyle/>
                    <a:p>
                      <a:r>
                        <a:rPr lang="en-US" dirty="0"/>
                        <a:t>WID</a:t>
                      </a:r>
                    </a:p>
                  </a:txBody>
                  <a:tcPr/>
                </a:tc>
                <a:tc>
                  <a:txBody>
                    <a:bodyPr/>
                    <a:lstStyle/>
                    <a:p>
                      <a:r>
                        <a:rPr lang="en-US" dirty="0"/>
                        <a:t>BID</a:t>
                      </a:r>
                    </a:p>
                  </a:txBody>
                  <a:tcPr/>
                </a:tc>
                <a:extLst>
                  <a:ext uri="{0D108BD9-81ED-4DB2-BD59-A6C34878D82A}">
                    <a16:rowId xmlns:a16="http://schemas.microsoft.com/office/drawing/2014/main" val="1063139866"/>
                  </a:ext>
                </a:extLst>
              </a:tr>
              <a:tr h="612737">
                <a:tc>
                  <a:txBody>
                    <a:bodyPr/>
                    <a:lstStyle/>
                    <a:p>
                      <a:r>
                        <a:rPr lang="en-US" dirty="0"/>
                        <a:t>AWADDR</a:t>
                      </a:r>
                    </a:p>
                  </a:txBody>
                  <a:tcPr/>
                </a:tc>
                <a:tc>
                  <a:txBody>
                    <a:bodyPr/>
                    <a:lstStyle/>
                    <a:p>
                      <a:r>
                        <a:rPr lang="en-US" dirty="0"/>
                        <a:t>WDATA</a:t>
                      </a:r>
                    </a:p>
                  </a:txBody>
                  <a:tcPr/>
                </a:tc>
                <a:tc>
                  <a:txBody>
                    <a:bodyPr/>
                    <a:lstStyle/>
                    <a:p>
                      <a:r>
                        <a:rPr lang="en-US" dirty="0"/>
                        <a:t>BRESP</a:t>
                      </a:r>
                    </a:p>
                  </a:txBody>
                  <a:tcPr/>
                </a:tc>
                <a:extLst>
                  <a:ext uri="{0D108BD9-81ED-4DB2-BD59-A6C34878D82A}">
                    <a16:rowId xmlns:a16="http://schemas.microsoft.com/office/drawing/2014/main" val="2187496360"/>
                  </a:ext>
                </a:extLst>
              </a:tr>
              <a:tr h="612737">
                <a:tc>
                  <a:txBody>
                    <a:bodyPr/>
                    <a:lstStyle/>
                    <a:p>
                      <a:r>
                        <a:rPr lang="en-US" dirty="0"/>
                        <a:t>AWLEN</a:t>
                      </a:r>
                    </a:p>
                  </a:txBody>
                  <a:tcPr/>
                </a:tc>
                <a:tc>
                  <a:txBody>
                    <a:bodyPr/>
                    <a:lstStyle/>
                    <a:p>
                      <a:r>
                        <a:rPr lang="en-US" dirty="0"/>
                        <a:t>WSTRB</a:t>
                      </a:r>
                    </a:p>
                  </a:txBody>
                  <a:tcPr/>
                </a:tc>
                <a:tc>
                  <a:txBody>
                    <a:bodyPr/>
                    <a:lstStyle/>
                    <a:p>
                      <a:r>
                        <a:rPr lang="en-US" dirty="0"/>
                        <a:t>BVALID</a:t>
                      </a:r>
                    </a:p>
                  </a:txBody>
                  <a:tcPr/>
                </a:tc>
                <a:extLst>
                  <a:ext uri="{0D108BD9-81ED-4DB2-BD59-A6C34878D82A}">
                    <a16:rowId xmlns:a16="http://schemas.microsoft.com/office/drawing/2014/main" val="3327394050"/>
                  </a:ext>
                </a:extLst>
              </a:tr>
              <a:tr h="612737">
                <a:tc>
                  <a:txBody>
                    <a:bodyPr/>
                    <a:lstStyle/>
                    <a:p>
                      <a:r>
                        <a:rPr lang="en-US" dirty="0"/>
                        <a:t>AWSIZE</a:t>
                      </a:r>
                    </a:p>
                  </a:txBody>
                  <a:tcPr/>
                </a:tc>
                <a:tc>
                  <a:txBody>
                    <a:bodyPr/>
                    <a:lstStyle/>
                    <a:p>
                      <a:r>
                        <a:rPr lang="en-US" dirty="0"/>
                        <a:t>WLAST</a:t>
                      </a:r>
                    </a:p>
                  </a:txBody>
                  <a:tcPr/>
                </a:tc>
                <a:tc>
                  <a:txBody>
                    <a:bodyPr/>
                    <a:lstStyle/>
                    <a:p>
                      <a:r>
                        <a:rPr lang="en-US" dirty="0"/>
                        <a:t>BREADY</a:t>
                      </a:r>
                    </a:p>
                  </a:txBody>
                  <a:tcPr/>
                </a:tc>
                <a:extLst>
                  <a:ext uri="{0D108BD9-81ED-4DB2-BD59-A6C34878D82A}">
                    <a16:rowId xmlns:a16="http://schemas.microsoft.com/office/drawing/2014/main" val="970620049"/>
                  </a:ext>
                </a:extLst>
              </a:tr>
              <a:tr h="612737">
                <a:tc>
                  <a:txBody>
                    <a:bodyPr/>
                    <a:lstStyle/>
                    <a:p>
                      <a:r>
                        <a:rPr lang="en-US" dirty="0"/>
                        <a:t>AWBURST</a:t>
                      </a:r>
                    </a:p>
                  </a:txBody>
                  <a:tcPr/>
                </a:tc>
                <a:tc>
                  <a:txBody>
                    <a:bodyPr/>
                    <a:lstStyle/>
                    <a:p>
                      <a:r>
                        <a:rPr lang="en-US" dirty="0"/>
                        <a:t>WVALID</a:t>
                      </a:r>
                    </a:p>
                  </a:txBody>
                  <a:tcPr/>
                </a:tc>
                <a:tc>
                  <a:txBody>
                    <a:bodyPr/>
                    <a:lstStyle/>
                    <a:p>
                      <a:endParaRPr lang="en-US"/>
                    </a:p>
                  </a:txBody>
                  <a:tcPr/>
                </a:tc>
                <a:extLst>
                  <a:ext uri="{0D108BD9-81ED-4DB2-BD59-A6C34878D82A}">
                    <a16:rowId xmlns:a16="http://schemas.microsoft.com/office/drawing/2014/main" val="1056406886"/>
                  </a:ext>
                </a:extLst>
              </a:tr>
              <a:tr h="612737">
                <a:tc>
                  <a:txBody>
                    <a:bodyPr/>
                    <a:lstStyle/>
                    <a:p>
                      <a:r>
                        <a:rPr lang="en-US" dirty="0"/>
                        <a:t>AWVALID</a:t>
                      </a:r>
                    </a:p>
                  </a:txBody>
                  <a:tcPr/>
                </a:tc>
                <a:tc>
                  <a:txBody>
                    <a:bodyPr/>
                    <a:lstStyle/>
                    <a:p>
                      <a:r>
                        <a:rPr lang="en-US" dirty="0"/>
                        <a:t>WREADY</a:t>
                      </a:r>
                    </a:p>
                  </a:txBody>
                  <a:tcPr/>
                </a:tc>
                <a:tc>
                  <a:txBody>
                    <a:bodyPr/>
                    <a:lstStyle/>
                    <a:p>
                      <a:endParaRPr lang="en-US"/>
                    </a:p>
                  </a:txBody>
                  <a:tcPr/>
                </a:tc>
                <a:extLst>
                  <a:ext uri="{0D108BD9-81ED-4DB2-BD59-A6C34878D82A}">
                    <a16:rowId xmlns:a16="http://schemas.microsoft.com/office/drawing/2014/main" val="1294896817"/>
                  </a:ext>
                </a:extLst>
              </a:tr>
              <a:tr h="612737">
                <a:tc>
                  <a:txBody>
                    <a:bodyPr/>
                    <a:lstStyle/>
                    <a:p>
                      <a:r>
                        <a:rPr lang="en-US" dirty="0"/>
                        <a:t>AWREADY</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0628482"/>
                  </a:ext>
                </a:extLst>
              </a:tr>
            </a:tbl>
          </a:graphicData>
        </a:graphic>
      </p:graphicFrame>
    </p:spTree>
    <p:extLst>
      <p:ext uri="{BB962C8B-B14F-4D97-AF65-F5344CB8AC3E}">
        <p14:creationId xmlns:p14="http://schemas.microsoft.com/office/powerpoint/2010/main" val="257928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6584-4597-44A8-96A0-E8664B73C7D5}"/>
              </a:ext>
            </a:extLst>
          </p:cNvPr>
          <p:cNvSpPr>
            <a:spLocks noGrp="1"/>
          </p:cNvSpPr>
          <p:nvPr>
            <p:ph type="title"/>
          </p:nvPr>
        </p:nvSpPr>
        <p:spPr>
          <a:xfrm>
            <a:off x="1708984" y="448056"/>
            <a:ext cx="8104318" cy="640080"/>
          </a:xfrm>
        </p:spPr>
        <p:txBody>
          <a:bodyPr>
            <a:normAutofit/>
          </a:bodyPr>
          <a:lstStyle/>
          <a:p>
            <a:r>
              <a:rPr lang="en-US" b="1" dirty="0">
                <a:latin typeface="Times New Roman" panose="02020603050405020304" pitchFamily="18" charset="0"/>
                <a:cs typeface="Times New Roman" panose="02020603050405020304" pitchFamily="18" charset="0"/>
              </a:rPr>
              <a:t>                    READ  OPERATION</a:t>
            </a:r>
          </a:p>
        </p:txBody>
      </p:sp>
      <p:pic>
        <p:nvPicPr>
          <p:cNvPr id="4" name="Picture 3">
            <a:extLst>
              <a:ext uri="{FF2B5EF4-FFF2-40B4-BE49-F238E27FC236}">
                <a16:creationId xmlns:a16="http://schemas.microsoft.com/office/drawing/2014/main" id="{7E541F93-39AC-4A92-AB49-3ABFCB83AFA8}"/>
              </a:ext>
            </a:extLst>
          </p:cNvPr>
          <p:cNvPicPr>
            <a:picLocks noChangeAspect="1"/>
          </p:cNvPicPr>
          <p:nvPr/>
        </p:nvPicPr>
        <p:blipFill>
          <a:blip r:embed="rId2"/>
          <a:stretch>
            <a:fillRect/>
          </a:stretch>
        </p:blipFill>
        <p:spPr>
          <a:xfrm>
            <a:off x="2092749" y="1331536"/>
            <a:ext cx="7720553" cy="4194928"/>
          </a:xfrm>
          <a:prstGeom prst="rect">
            <a:avLst/>
          </a:prstGeom>
        </p:spPr>
      </p:pic>
      <p:sp>
        <p:nvSpPr>
          <p:cNvPr id="5" name="TextBox 4">
            <a:extLst>
              <a:ext uri="{FF2B5EF4-FFF2-40B4-BE49-F238E27FC236}">
                <a16:creationId xmlns:a16="http://schemas.microsoft.com/office/drawing/2014/main" id="{B988C31C-648D-49E7-AC78-774551655035}"/>
              </a:ext>
            </a:extLst>
          </p:cNvPr>
          <p:cNvSpPr txBox="1"/>
          <p:nvPr/>
        </p:nvSpPr>
        <p:spPr>
          <a:xfrm flipH="1">
            <a:off x="2479249" y="5882326"/>
            <a:ext cx="7541444" cy="46166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Fig: Channel </a:t>
            </a:r>
            <a:r>
              <a:rPr lang="en-US" sz="2400" b="1" dirty="0" err="1">
                <a:latin typeface="Times New Roman" panose="02020603050405020304" pitchFamily="18" charset="0"/>
                <a:cs typeface="Times New Roman" panose="02020603050405020304" pitchFamily="18" charset="0"/>
              </a:rPr>
              <a:t>Architechture</a:t>
            </a:r>
            <a:r>
              <a:rPr lang="en-US" sz="2400" b="1" dirty="0">
                <a:latin typeface="Times New Roman" panose="02020603050405020304" pitchFamily="18" charset="0"/>
                <a:cs typeface="Times New Roman" panose="02020603050405020304" pitchFamily="18" charset="0"/>
              </a:rPr>
              <a:t> of Reads</a:t>
            </a:r>
            <a:endParaRPr lang="en-US" sz="2400" dirty="0"/>
          </a:p>
        </p:txBody>
      </p:sp>
    </p:spTree>
    <p:extLst>
      <p:ext uri="{BB962C8B-B14F-4D97-AF65-F5344CB8AC3E}">
        <p14:creationId xmlns:p14="http://schemas.microsoft.com/office/powerpoint/2010/main" val="4089403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EE04-C1EA-4951-BB70-C0C8E4179977}"/>
              </a:ext>
            </a:extLst>
          </p:cNvPr>
          <p:cNvSpPr>
            <a:spLocks noGrp="1"/>
          </p:cNvSpPr>
          <p:nvPr>
            <p:ph type="title"/>
          </p:nvPr>
        </p:nvSpPr>
        <p:spPr>
          <a:xfrm>
            <a:off x="521207" y="448056"/>
            <a:ext cx="9688022" cy="640080"/>
          </a:xfrm>
        </p:spPr>
        <p:txBody>
          <a:bodyPr/>
          <a:lstStyle/>
          <a:p>
            <a:r>
              <a:rPr lang="en-US" b="1" dirty="0">
                <a:latin typeface="Times New Roman" panose="02020603050405020304" pitchFamily="18" charset="0"/>
                <a:cs typeface="Times New Roman" panose="02020603050405020304" pitchFamily="18" charset="0"/>
              </a:rPr>
              <a:t>                          READ SIGNAL DESCRIPTIONS</a:t>
            </a:r>
          </a:p>
        </p:txBody>
      </p:sp>
      <p:graphicFrame>
        <p:nvGraphicFramePr>
          <p:cNvPr id="8" name="Table 7">
            <a:extLst>
              <a:ext uri="{FF2B5EF4-FFF2-40B4-BE49-F238E27FC236}">
                <a16:creationId xmlns:a16="http://schemas.microsoft.com/office/drawing/2014/main" id="{9BB24249-C22E-44C0-BA92-066FB994F13C}"/>
              </a:ext>
            </a:extLst>
          </p:cNvPr>
          <p:cNvGraphicFramePr>
            <a:graphicFrameLocks noGrp="1"/>
          </p:cNvGraphicFramePr>
          <p:nvPr>
            <p:extLst>
              <p:ext uri="{D42A27DB-BD31-4B8C-83A1-F6EECF244321}">
                <p14:modId xmlns:p14="http://schemas.microsoft.com/office/powerpoint/2010/main" val="2742620489"/>
              </p:ext>
            </p:extLst>
          </p:nvPr>
        </p:nvGraphicFramePr>
        <p:xfrm>
          <a:off x="2399645" y="1586933"/>
          <a:ext cx="6866904" cy="4521640"/>
        </p:xfrm>
        <a:graphic>
          <a:graphicData uri="http://schemas.openxmlformats.org/drawingml/2006/table">
            <a:tbl>
              <a:tblPr firstRow="1" bandRow="1">
                <a:tableStyleId>{5C22544A-7EE6-4342-B048-85BDC9FD1C3A}</a:tableStyleId>
              </a:tblPr>
              <a:tblGrid>
                <a:gridCol w="3433452">
                  <a:extLst>
                    <a:ext uri="{9D8B030D-6E8A-4147-A177-3AD203B41FA5}">
                      <a16:colId xmlns:a16="http://schemas.microsoft.com/office/drawing/2014/main" val="592183907"/>
                    </a:ext>
                  </a:extLst>
                </a:gridCol>
                <a:gridCol w="3433452">
                  <a:extLst>
                    <a:ext uri="{9D8B030D-6E8A-4147-A177-3AD203B41FA5}">
                      <a16:colId xmlns:a16="http://schemas.microsoft.com/office/drawing/2014/main" val="2288177860"/>
                    </a:ext>
                  </a:extLst>
                </a:gridCol>
              </a:tblGrid>
              <a:tr h="565205">
                <a:tc>
                  <a:txBody>
                    <a:bodyPr/>
                    <a:lstStyle/>
                    <a:p>
                      <a:r>
                        <a:rPr lang="en-US" sz="2000" dirty="0">
                          <a:latin typeface="Times New Roman" panose="02020603050405020304" pitchFamily="18" charset="0"/>
                          <a:cs typeface="Times New Roman" panose="02020603050405020304" pitchFamily="18" charset="0"/>
                        </a:rPr>
                        <a:t>READ ADDRESS</a:t>
                      </a:r>
                    </a:p>
                  </a:txBody>
                  <a:tcPr/>
                </a:tc>
                <a:tc>
                  <a:txBody>
                    <a:bodyPr/>
                    <a:lstStyle/>
                    <a:p>
                      <a:r>
                        <a:rPr lang="en-US" sz="2000" dirty="0"/>
                        <a:t>READ DATA</a:t>
                      </a:r>
                    </a:p>
                  </a:txBody>
                  <a:tcPr/>
                </a:tc>
                <a:extLst>
                  <a:ext uri="{0D108BD9-81ED-4DB2-BD59-A6C34878D82A}">
                    <a16:rowId xmlns:a16="http://schemas.microsoft.com/office/drawing/2014/main" val="2655628222"/>
                  </a:ext>
                </a:extLst>
              </a:tr>
              <a:tr h="565205">
                <a:tc>
                  <a:txBody>
                    <a:bodyPr/>
                    <a:lstStyle/>
                    <a:p>
                      <a:r>
                        <a:rPr lang="en-US" dirty="0"/>
                        <a:t>ARID</a:t>
                      </a:r>
                    </a:p>
                  </a:txBody>
                  <a:tcPr/>
                </a:tc>
                <a:tc>
                  <a:txBody>
                    <a:bodyPr/>
                    <a:lstStyle/>
                    <a:p>
                      <a:r>
                        <a:rPr lang="en-US" dirty="0"/>
                        <a:t>RID</a:t>
                      </a:r>
                    </a:p>
                  </a:txBody>
                  <a:tcPr/>
                </a:tc>
                <a:extLst>
                  <a:ext uri="{0D108BD9-81ED-4DB2-BD59-A6C34878D82A}">
                    <a16:rowId xmlns:a16="http://schemas.microsoft.com/office/drawing/2014/main" val="208699229"/>
                  </a:ext>
                </a:extLst>
              </a:tr>
              <a:tr h="565205">
                <a:tc>
                  <a:txBody>
                    <a:bodyPr/>
                    <a:lstStyle/>
                    <a:p>
                      <a:r>
                        <a:rPr lang="en-US" dirty="0"/>
                        <a:t>ARADDR</a:t>
                      </a:r>
                    </a:p>
                  </a:txBody>
                  <a:tcPr/>
                </a:tc>
                <a:tc>
                  <a:txBody>
                    <a:bodyPr/>
                    <a:lstStyle/>
                    <a:p>
                      <a:r>
                        <a:rPr lang="en-US" dirty="0"/>
                        <a:t>RDATA</a:t>
                      </a:r>
                    </a:p>
                  </a:txBody>
                  <a:tcPr/>
                </a:tc>
                <a:extLst>
                  <a:ext uri="{0D108BD9-81ED-4DB2-BD59-A6C34878D82A}">
                    <a16:rowId xmlns:a16="http://schemas.microsoft.com/office/drawing/2014/main" val="1170256682"/>
                  </a:ext>
                </a:extLst>
              </a:tr>
              <a:tr h="565205">
                <a:tc>
                  <a:txBody>
                    <a:bodyPr/>
                    <a:lstStyle/>
                    <a:p>
                      <a:r>
                        <a:rPr lang="en-US" dirty="0"/>
                        <a:t>ARLEN</a:t>
                      </a:r>
                    </a:p>
                  </a:txBody>
                  <a:tcPr/>
                </a:tc>
                <a:tc>
                  <a:txBody>
                    <a:bodyPr/>
                    <a:lstStyle/>
                    <a:p>
                      <a:r>
                        <a:rPr lang="en-US" dirty="0"/>
                        <a:t>RRESP</a:t>
                      </a:r>
                    </a:p>
                  </a:txBody>
                  <a:tcPr/>
                </a:tc>
                <a:extLst>
                  <a:ext uri="{0D108BD9-81ED-4DB2-BD59-A6C34878D82A}">
                    <a16:rowId xmlns:a16="http://schemas.microsoft.com/office/drawing/2014/main" val="4078542535"/>
                  </a:ext>
                </a:extLst>
              </a:tr>
              <a:tr h="565205">
                <a:tc>
                  <a:txBody>
                    <a:bodyPr/>
                    <a:lstStyle/>
                    <a:p>
                      <a:r>
                        <a:rPr lang="en-US" dirty="0"/>
                        <a:t>ARSIZE</a:t>
                      </a:r>
                    </a:p>
                  </a:txBody>
                  <a:tcPr/>
                </a:tc>
                <a:tc>
                  <a:txBody>
                    <a:bodyPr/>
                    <a:lstStyle/>
                    <a:p>
                      <a:r>
                        <a:rPr lang="en-US" dirty="0"/>
                        <a:t>RLAST</a:t>
                      </a:r>
                    </a:p>
                  </a:txBody>
                  <a:tcPr/>
                </a:tc>
                <a:extLst>
                  <a:ext uri="{0D108BD9-81ED-4DB2-BD59-A6C34878D82A}">
                    <a16:rowId xmlns:a16="http://schemas.microsoft.com/office/drawing/2014/main" val="271870082"/>
                  </a:ext>
                </a:extLst>
              </a:tr>
              <a:tr h="565205">
                <a:tc>
                  <a:txBody>
                    <a:bodyPr/>
                    <a:lstStyle/>
                    <a:p>
                      <a:r>
                        <a:rPr lang="en-US" dirty="0"/>
                        <a:t>ARBURST</a:t>
                      </a:r>
                    </a:p>
                  </a:txBody>
                  <a:tcPr/>
                </a:tc>
                <a:tc>
                  <a:txBody>
                    <a:bodyPr/>
                    <a:lstStyle/>
                    <a:p>
                      <a:r>
                        <a:rPr lang="en-US" dirty="0"/>
                        <a:t>RVALID</a:t>
                      </a:r>
                    </a:p>
                  </a:txBody>
                  <a:tcPr/>
                </a:tc>
                <a:extLst>
                  <a:ext uri="{0D108BD9-81ED-4DB2-BD59-A6C34878D82A}">
                    <a16:rowId xmlns:a16="http://schemas.microsoft.com/office/drawing/2014/main" val="2878498706"/>
                  </a:ext>
                </a:extLst>
              </a:tr>
              <a:tr h="565205">
                <a:tc>
                  <a:txBody>
                    <a:bodyPr/>
                    <a:lstStyle/>
                    <a:p>
                      <a:r>
                        <a:rPr lang="en-US" dirty="0"/>
                        <a:t>AVALID</a:t>
                      </a:r>
                    </a:p>
                  </a:txBody>
                  <a:tcPr/>
                </a:tc>
                <a:tc>
                  <a:txBody>
                    <a:bodyPr/>
                    <a:lstStyle/>
                    <a:p>
                      <a:r>
                        <a:rPr lang="en-US" dirty="0"/>
                        <a:t>RREADY</a:t>
                      </a:r>
                    </a:p>
                  </a:txBody>
                  <a:tcPr/>
                </a:tc>
                <a:extLst>
                  <a:ext uri="{0D108BD9-81ED-4DB2-BD59-A6C34878D82A}">
                    <a16:rowId xmlns:a16="http://schemas.microsoft.com/office/drawing/2014/main" val="2675822674"/>
                  </a:ext>
                </a:extLst>
              </a:tr>
              <a:tr h="565205">
                <a:tc>
                  <a:txBody>
                    <a:bodyPr/>
                    <a:lstStyle/>
                    <a:p>
                      <a:r>
                        <a:rPr lang="en-US" dirty="0"/>
                        <a:t>AREADY</a:t>
                      </a:r>
                    </a:p>
                  </a:txBody>
                  <a:tcPr/>
                </a:tc>
                <a:tc>
                  <a:txBody>
                    <a:bodyPr/>
                    <a:lstStyle/>
                    <a:p>
                      <a:endParaRPr lang="en-US" dirty="0"/>
                    </a:p>
                  </a:txBody>
                  <a:tcPr/>
                </a:tc>
                <a:extLst>
                  <a:ext uri="{0D108BD9-81ED-4DB2-BD59-A6C34878D82A}">
                    <a16:rowId xmlns:a16="http://schemas.microsoft.com/office/drawing/2014/main" val="3052206250"/>
                  </a:ext>
                </a:extLst>
              </a:tr>
            </a:tbl>
          </a:graphicData>
        </a:graphic>
      </p:graphicFrame>
    </p:spTree>
    <p:extLst>
      <p:ext uri="{BB962C8B-B14F-4D97-AF65-F5344CB8AC3E}">
        <p14:creationId xmlns:p14="http://schemas.microsoft.com/office/powerpoint/2010/main" val="302305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9B12-A28C-42A0-BCE0-E5B0A58FFB7D}"/>
              </a:ext>
            </a:extLst>
          </p:cNvPr>
          <p:cNvSpPr>
            <a:spLocks noGrp="1"/>
          </p:cNvSpPr>
          <p:nvPr>
            <p:ph type="title"/>
          </p:nvPr>
        </p:nvSpPr>
        <p:spPr>
          <a:xfrm>
            <a:off x="521207" y="448056"/>
            <a:ext cx="9659741" cy="640080"/>
          </a:xfrm>
        </p:spPr>
        <p:txBody>
          <a:bodyPr/>
          <a:lstStyle/>
          <a:p>
            <a:r>
              <a:rPr lang="en-US" b="1" dirty="0">
                <a:latin typeface="Times New Roman" panose="02020603050405020304" pitchFamily="18" charset="0"/>
                <a:cs typeface="Times New Roman" panose="02020603050405020304" pitchFamily="18" charset="0"/>
              </a:rPr>
              <a:t>                             INTERFACE &amp; INTERCONNECT</a:t>
            </a:r>
          </a:p>
        </p:txBody>
      </p:sp>
      <p:pic>
        <p:nvPicPr>
          <p:cNvPr id="4" name="Content Placeholder 3">
            <a:extLst>
              <a:ext uri="{FF2B5EF4-FFF2-40B4-BE49-F238E27FC236}">
                <a16:creationId xmlns:a16="http://schemas.microsoft.com/office/drawing/2014/main" id="{D7C23290-26EA-43A9-B560-3CB49BFD7BA0}"/>
              </a:ext>
            </a:extLst>
          </p:cNvPr>
          <p:cNvPicPr>
            <a:picLocks noGrp="1" noChangeAspect="1"/>
          </p:cNvPicPr>
          <p:nvPr>
            <p:ph sz="quarter" idx="10"/>
          </p:nvPr>
        </p:nvPicPr>
        <p:blipFill>
          <a:blip r:embed="rId2"/>
          <a:stretch>
            <a:fillRect/>
          </a:stretch>
        </p:blipFill>
        <p:spPr>
          <a:xfrm>
            <a:off x="1058225" y="1715679"/>
            <a:ext cx="9264126" cy="2256218"/>
          </a:xfrm>
          <a:prstGeom prst="rect">
            <a:avLst/>
          </a:prstGeom>
        </p:spPr>
      </p:pic>
      <p:sp>
        <p:nvSpPr>
          <p:cNvPr id="5" name="TextBox 4">
            <a:extLst>
              <a:ext uri="{FF2B5EF4-FFF2-40B4-BE49-F238E27FC236}">
                <a16:creationId xmlns:a16="http://schemas.microsoft.com/office/drawing/2014/main" id="{B27ACED6-9C03-4495-8EEB-3434D5F98A0A}"/>
              </a:ext>
            </a:extLst>
          </p:cNvPr>
          <p:cNvSpPr txBox="1"/>
          <p:nvPr/>
        </p:nvSpPr>
        <p:spPr>
          <a:xfrm>
            <a:off x="1187777" y="4279769"/>
            <a:ext cx="9982986"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AXI Protocol provides interface between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Master &amp; the interconnect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Slave &amp; the interconnect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Master &amp; a slave</a:t>
            </a:r>
          </a:p>
        </p:txBody>
      </p:sp>
    </p:spTree>
    <p:extLst>
      <p:ext uri="{BB962C8B-B14F-4D97-AF65-F5344CB8AC3E}">
        <p14:creationId xmlns:p14="http://schemas.microsoft.com/office/powerpoint/2010/main" val="3507933765"/>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85</TotalTime>
  <Words>784</Words>
  <Application>Microsoft Office PowerPoint</Application>
  <PresentationFormat>Widescreen</PresentationFormat>
  <Paragraphs>137</Paragraphs>
  <Slides>24</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SimHei</vt:lpstr>
      <vt:lpstr>Arial</vt:lpstr>
      <vt:lpstr>Calibri</vt:lpstr>
      <vt:lpstr>Segoe UI</vt:lpstr>
      <vt:lpstr>Segoe UI Light</vt:lpstr>
      <vt:lpstr>Segoe UI Semibold</vt:lpstr>
      <vt:lpstr>Times New Roman</vt:lpstr>
      <vt:lpstr>WelcomeDoc</vt:lpstr>
      <vt:lpstr>    AMBA BUS ARCHITECHTURE  </vt:lpstr>
      <vt:lpstr>                                     Typical AMBA System</vt:lpstr>
      <vt:lpstr>                                     AXI PROTOCOL</vt:lpstr>
      <vt:lpstr>                              AXI ARCHITECHTURE</vt:lpstr>
      <vt:lpstr>                                       WRITE OPERATION</vt:lpstr>
      <vt:lpstr>                                     SIGNAL DESCRIPTIONS</vt:lpstr>
      <vt:lpstr>                    READ  OPERATION</vt:lpstr>
      <vt:lpstr>                          READ SIGNAL DESCRIPTIONS</vt:lpstr>
      <vt:lpstr>                             INTERFACE &amp; INTERCONNECT</vt:lpstr>
      <vt:lpstr>          DATA TRANSFER THROUGH FIFO USING AXI PROTOCOL</vt:lpstr>
      <vt:lpstr>Waveforms for write channel</vt:lpstr>
      <vt:lpstr>Written data</vt:lpstr>
      <vt:lpstr>PowerPoint Presentation</vt:lpstr>
      <vt:lpstr>PowerPoint Presentation</vt:lpstr>
      <vt:lpstr>Variants of AXI Protocol</vt:lpstr>
      <vt:lpstr>PowerPoint Presentation</vt:lpstr>
      <vt:lpstr>Designer helps you get your point across</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AMBA BUS ARCHITECHTURE</dc:title>
  <dc:creator>Indian Bank</dc:creator>
  <cp:keywords/>
  <cp:lastModifiedBy>Indian Bank</cp:lastModifiedBy>
  <cp:revision>14</cp:revision>
  <dcterms:created xsi:type="dcterms:W3CDTF">2018-12-06T19:40:38Z</dcterms:created>
  <dcterms:modified xsi:type="dcterms:W3CDTF">2018-12-07T07:52:40Z</dcterms:modified>
  <cp:version/>
</cp:coreProperties>
</file>